
<file path=[Content_Types].xml><?xml version="1.0" encoding="utf-8"?>
<Types xmlns="http://schemas.openxmlformats.org/package/2006/content-types"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Default Extension="png" ContentType="image/png"/>
  <Default Extension="rels" ContentType="application/vnd.openxmlformats-package.relationships+xml"/>
  <Default Extension="xml" ContentType="application/xml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commentAuthors.xml" ContentType="application/vnd.openxmlformats-officedocument.presentationml.commentAuthors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notesSlides/notesSlide6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notesSlides/notesSlide4.xml" ContentType="application/vnd.openxmlformats-officedocument.presentationml.notes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notesMasterIdLst>
    <p:notesMasterId r:id="rId10"/>
  </p:notesMasterIdLst>
  <p:sldIdLst>
    <p:sldId id="270" r:id="rId2"/>
    <p:sldId id="271" r:id="rId3"/>
    <p:sldId id="261" r:id="rId4"/>
    <p:sldId id="272" r:id="rId5"/>
    <p:sldId id="273" r:id="rId6"/>
    <p:sldId id="262" r:id="rId7"/>
    <p:sldId id="268" r:id="rId8"/>
    <p:sldId id="275" r:id="rId9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mAuthor id="0" name="Liane Houston" initials="LH" lastIdx="6" clrIdx="0"/>
  <p:cmAuthor id="1" name="Logan Houston" initials="LH" lastIdx="0" clrIdx="1"/>
  <p:cmAuthor id="2" name="Liane" initials="L" lastIdx="3" clrIdx="2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94" autoAdjust="0"/>
    <p:restoredTop sz="94711" autoAdjust="0"/>
  </p:normalViewPr>
  <p:slideViewPr>
    <p:cSldViewPr snapToGrid="0" snapToObjects="1">
      <p:cViewPr varScale="1">
        <p:scale>
          <a:sx n="101" d="100"/>
          <a:sy n="101" d="100"/>
        </p:scale>
        <p:origin x="-560" y="-11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interSettings" Target="printerSettings/printerSettings1.bin"/><Relationship Id="rId12" Type="http://schemas.openxmlformats.org/officeDocument/2006/relationships/commentAuthors" Target="commentAuthors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E64A3-6D09-BA4F-B475-37C60708EFFD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C923EA-F73D-9E40-9CF5-73F1418703BC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923EA-F73D-9E40-9CF5-73F1418703BC}" type="slidenum">
              <a:rPr lang="en-US" smtClean="0"/>
              <a:pPr/>
              <a:t>1</a:t>
            </a:fld>
            <a:endParaRPr lang="en-US" dirty="0"/>
          </a:p>
        </p:txBody>
      </p:sp>
    </p:spTree>
    <p:extLst>
      <p:ext uri="{BB962C8B-B14F-4D97-AF65-F5344CB8AC3E}">
        <p14:creationId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p14="http://schemas.microsoft.com/office/powerpoint/2010/main" xmlns="" val="2070228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0D7E4-83BA-E14C-BAA7-C8AF0972F51A}" type="slidenum">
              <a:rPr lang="en-US"/>
              <a:pPr>
                <a:defRPr/>
              </a:pPr>
              <a:t>2</a:t>
            </a:fld>
            <a:endParaRPr lang="en-US" dirty="0"/>
          </a:p>
        </p:txBody>
      </p:sp>
      <p:sp>
        <p:nvSpPr>
          <p:cNvPr id="74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a="http://schemas.openxmlformats.org/drawingml/2006/main" xmlns:r="http://schemas.openxmlformats.org/officeDocument/2006/relationships" xmlns:p="http://schemas.openxmlformats.org/presentationml/2006/main" xmlns="" xmlns:ma14="http://schemas.microsoft.com/office/mac/drawingml/2011/main" xmlns:mv="urn:schemas-microsoft-com:mac:vml" xmlns:mc="http://schemas.openxmlformats.org/markup-compatibility/2006" val="1"/>
            </a:ext>
          </a:extLst>
        </p:spPr>
      </p:sp>
      <p:sp>
        <p:nvSpPr>
          <p:cNvPr id="742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>
                <a:cs typeface="+mn-cs"/>
              </a:rPr>
              <a:t>AFW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0D7E4-83BA-E14C-BAA7-C8AF0972F51A}" type="slidenum">
              <a:rPr lang="en-US"/>
              <a:pPr>
                <a:defRPr/>
              </a:pPr>
              <a:t>3</a:t>
            </a:fld>
            <a:endParaRPr lang="en-US" dirty="0"/>
          </a:p>
        </p:txBody>
      </p:sp>
      <p:sp>
        <p:nvSpPr>
          <p:cNvPr id="74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ma14="http://schemas.microsoft.com/office/mac/drawingml/2011/main" xmlns="" val="1"/>
            </a:ext>
          </a:extLst>
        </p:spPr>
      </p:sp>
      <p:sp>
        <p:nvSpPr>
          <p:cNvPr id="742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>
                <a:cs typeface="+mn-cs"/>
              </a:rPr>
              <a:t>AFW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0D7E4-83BA-E14C-BAA7-C8AF0972F51A}" type="slidenum">
              <a:rPr lang="en-US"/>
              <a:pPr>
                <a:defRPr/>
              </a:pPr>
              <a:t>4</a:t>
            </a:fld>
            <a:endParaRPr lang="en-US" dirty="0"/>
          </a:p>
        </p:txBody>
      </p:sp>
      <p:sp>
        <p:nvSpPr>
          <p:cNvPr id="74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a="http://schemas.openxmlformats.org/drawingml/2006/main" xmlns:r="http://schemas.openxmlformats.org/officeDocument/2006/relationships" xmlns:p="http://schemas.openxmlformats.org/presentationml/2006/main" xmlns="" xmlns:ma14="http://schemas.microsoft.com/office/mac/drawingml/2011/main" xmlns:mv="urn:schemas-microsoft-com:mac:vml" xmlns:mc="http://schemas.openxmlformats.org/markup-compatibility/2006" val="1"/>
            </a:ext>
          </a:extLst>
        </p:spPr>
      </p:sp>
      <p:sp>
        <p:nvSpPr>
          <p:cNvPr id="742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>
                <a:cs typeface="+mn-cs"/>
              </a:rPr>
              <a:t>AFW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923EA-F73D-9E40-9CF5-73F1418703BC}" type="slidenum">
              <a:rPr lang="en-US" smtClean="0"/>
              <a:pPr/>
              <a:t>6</a:t>
            </a:fld>
            <a:endParaRPr lang="en-US" dirty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923EA-F73D-9E40-9CF5-73F1418703BC}" type="slidenum">
              <a:rPr lang="en-US" smtClean="0"/>
              <a:pPr/>
              <a:t>7</a:t>
            </a:fld>
            <a:endParaRPr lang="en-US"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CEBC7-E438-324A-A668-A0E05492D72E}" type="datetimeFigureOut">
              <a:rPr lang="en-US" smtClean="0"/>
              <a:pPr/>
              <a:t>3/16/17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132AD-5A7C-DD4E-A5FD-11A8C69BCA1D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Relationship Id="rId3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Relationship Id="rId6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7-01-31 at 2.02.42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820149" y="2315216"/>
            <a:ext cx="7540080" cy="2659907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ts val="1200"/>
              </a:spcBef>
              <a:defRPr/>
            </a:pPr>
            <a:r>
              <a:rPr lang="en-US" sz="4400" dirty="0" err="1" smtClean="0">
                <a:solidFill>
                  <a:srgbClr val="FFFFFF"/>
                </a:solidFill>
                <a:latin typeface="Seravek ExtraLight"/>
                <a:cs typeface="Seravek ExtraLight"/>
              </a:rPr>
              <a:t>TalentWiz</a:t>
            </a:r>
            <a:endParaRPr lang="en-US" sz="4400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 algn="ctr">
              <a:spcBef>
                <a:spcPts val="1200"/>
              </a:spcBef>
              <a:defRPr/>
            </a:pPr>
            <a:r>
              <a:rPr lang="en-US" sz="40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Transforming hiring for today’s digital world</a:t>
            </a:r>
            <a:endParaRPr kumimoji="0" lang="en-US" sz="4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pic>
        <p:nvPicPr>
          <p:cNvPr id="5" name="Picture 4" descr="160229_TalentWiz_finallogo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0248" y="6103391"/>
            <a:ext cx="1905000" cy="3429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965102" y="6446291"/>
            <a:ext cx="2351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bg1"/>
                </a:solidFill>
              </a:rPr>
              <a:t>houston@talentwiz.ca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creen Shot 2017-01-31 at 1.20.57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16" name="TextBox 15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3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Rectangle 5"/>
          <p:cNvSpPr txBox="1">
            <a:spLocks noChangeArrowheads="1"/>
          </p:cNvSpPr>
          <p:nvPr/>
        </p:nvSpPr>
        <p:spPr>
          <a:xfrm>
            <a:off x="608498" y="715684"/>
            <a:ext cx="7897242" cy="164021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ravek ExtraLight"/>
                <a:ea typeface="+mj-ea"/>
                <a:cs typeface="Seravek ExtraLight"/>
              </a:rPr>
              <a:t> </a:t>
            </a:r>
            <a:r>
              <a:rPr lang="en-US" sz="4300" noProof="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Hiring </a:t>
            </a:r>
            <a:r>
              <a:rPr lang="en-US" sz="43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process has transformed rapidly over this past decade</a:t>
            </a:r>
            <a:endParaRPr kumimoji="0" lang="en-US" sz="430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1" name="Rectangle 5"/>
          <p:cNvSpPr txBox="1">
            <a:spLocks noChangeArrowheads="1"/>
          </p:cNvSpPr>
          <p:nvPr/>
        </p:nvSpPr>
        <p:spPr>
          <a:xfrm>
            <a:off x="608498" y="2212275"/>
            <a:ext cx="7897242" cy="164021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91058" y="3524854"/>
            <a:ext cx="26222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Digital Applications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2010 - Present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0923" y="3524854"/>
            <a:ext cx="25012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Paper Applications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1900 - 2000</a:t>
            </a:r>
          </a:p>
        </p:txBody>
      </p:sp>
      <p:sp>
        <p:nvSpPr>
          <p:cNvPr id="15" name="Notched Right Arrow 14"/>
          <p:cNvSpPr/>
          <p:nvPr/>
        </p:nvSpPr>
        <p:spPr>
          <a:xfrm>
            <a:off x="2738239" y="3864904"/>
            <a:ext cx="476220" cy="143449"/>
          </a:xfrm>
          <a:prstGeom prst="notchedRightArrow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ravek ExtraLight"/>
              <a:cs typeface="Seravek Extra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12114" y="3524854"/>
            <a:ext cx="26179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E-mail Applications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2000 - 2010</a:t>
            </a:r>
          </a:p>
        </p:txBody>
      </p:sp>
      <p:sp>
        <p:nvSpPr>
          <p:cNvPr id="9" name="Notched Right Arrow 8"/>
          <p:cNvSpPr/>
          <p:nvPr/>
        </p:nvSpPr>
        <p:spPr>
          <a:xfrm>
            <a:off x="5961363" y="3876053"/>
            <a:ext cx="476220" cy="143449"/>
          </a:xfrm>
          <a:prstGeom prst="notchedRightArrow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ravek ExtraLight"/>
              <a:cs typeface="Seravek ExtraLight"/>
            </a:endParaRPr>
          </a:p>
        </p:txBody>
      </p:sp>
      <p:pic>
        <p:nvPicPr>
          <p:cNvPr id="17" name="Picture 16" descr="160229_TalentWiz_finallogo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0248" y="6103391"/>
            <a:ext cx="1905000" cy="342900"/>
          </a:xfrm>
          <a:prstGeom prst="rect">
            <a:avLst/>
          </a:prstGeom>
        </p:spPr>
      </p:pic>
      <p:sp>
        <p:nvSpPr>
          <p:cNvPr id="18" name="TextBox 17"/>
          <p:cNvSpPr txBox="1"/>
          <p:nvPr/>
        </p:nvSpPr>
        <p:spPr>
          <a:xfrm>
            <a:off x="6965102" y="6446291"/>
            <a:ext cx="2351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bg1"/>
                </a:solidFill>
              </a:rPr>
              <a:t>houston@talentwiz.ca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Screen Shot 2017-01-31 at 1.28.33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" name="Rectangle 5"/>
          <p:cNvSpPr txBox="1">
            <a:spLocks noChangeArrowheads="1"/>
          </p:cNvSpPr>
          <p:nvPr/>
        </p:nvSpPr>
        <p:spPr>
          <a:xfrm>
            <a:off x="648182" y="0"/>
            <a:ext cx="7897242" cy="164021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3" name="Rectangle 5"/>
          <p:cNvSpPr txBox="1">
            <a:spLocks noChangeArrowheads="1"/>
          </p:cNvSpPr>
          <p:nvPr/>
        </p:nvSpPr>
        <p:spPr>
          <a:xfrm>
            <a:off x="648182" y="25263"/>
            <a:ext cx="7897242" cy="164021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noProof="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Job seeker expectations have changed</a:t>
            </a:r>
            <a:endParaRPr kumimoji="0" lang="en-US" sz="400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9" name="Rectangle 5"/>
          <p:cNvSpPr txBox="1">
            <a:spLocks noChangeArrowheads="1"/>
          </p:cNvSpPr>
          <p:nvPr/>
        </p:nvSpPr>
        <p:spPr>
          <a:xfrm>
            <a:off x="292347" y="3918086"/>
            <a:ext cx="2376000" cy="1296000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of  job seekers prefer  to apply through a career site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447840" y="3188177"/>
            <a:ext cx="2154367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76%</a:t>
            </a:r>
            <a:endParaRPr lang="en-US" sz="3200" b="1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4" name="Rectangle 5"/>
          <p:cNvSpPr txBox="1">
            <a:spLocks noChangeArrowheads="1"/>
          </p:cNvSpPr>
          <p:nvPr/>
        </p:nvSpPr>
        <p:spPr>
          <a:xfrm>
            <a:off x="-173191" y="2453434"/>
            <a:ext cx="3430163" cy="586738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Online Applications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6" name="Rectangle 5"/>
          <p:cNvSpPr txBox="1">
            <a:spLocks noChangeArrowheads="1"/>
          </p:cNvSpPr>
          <p:nvPr/>
        </p:nvSpPr>
        <p:spPr>
          <a:xfrm>
            <a:off x="3124692" y="2453434"/>
            <a:ext cx="3014201" cy="586738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Applicant Experience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585651" y="3188177"/>
            <a:ext cx="2154367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58%</a:t>
            </a:r>
            <a:endParaRPr lang="en-US" sz="3200" b="1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8" name="Rectangle 5"/>
          <p:cNvSpPr txBox="1">
            <a:spLocks noChangeArrowheads="1"/>
          </p:cNvSpPr>
          <p:nvPr/>
        </p:nvSpPr>
        <p:spPr>
          <a:xfrm>
            <a:off x="3430158" y="3918086"/>
            <a:ext cx="2376000" cy="1296000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ctr" defTabSz="457200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of  job seekers report poor experience, cite not receiving regular updates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391057" y="3188177"/>
            <a:ext cx="2154367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25%</a:t>
            </a:r>
            <a:endParaRPr lang="en-US" sz="3200" b="1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24" name="Rectangle 5"/>
          <p:cNvSpPr txBox="1">
            <a:spLocks noChangeArrowheads="1"/>
          </p:cNvSpPr>
          <p:nvPr/>
        </p:nvSpPr>
        <p:spPr>
          <a:xfrm>
            <a:off x="6285233" y="3918086"/>
            <a:ext cx="2376000" cy="1296000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of job seekers apply to jobs on their mobile devices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25" name="Rectangle 5"/>
          <p:cNvSpPr txBox="1">
            <a:spLocks noChangeArrowheads="1"/>
          </p:cNvSpPr>
          <p:nvPr/>
        </p:nvSpPr>
        <p:spPr>
          <a:xfrm>
            <a:off x="6391056" y="2466664"/>
            <a:ext cx="2154368" cy="586738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Mobile-Friendly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pic>
        <p:nvPicPr>
          <p:cNvPr id="15" name="Picture 14" descr="160229_TalentWiz_finallogo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0248" y="6103391"/>
            <a:ext cx="1905000" cy="342900"/>
          </a:xfrm>
          <a:prstGeom prst="rect">
            <a:avLst/>
          </a:prstGeom>
        </p:spPr>
      </p:pic>
      <p:sp>
        <p:nvSpPr>
          <p:cNvPr id="28" name="TextBox 27"/>
          <p:cNvSpPr txBox="1"/>
          <p:nvPr/>
        </p:nvSpPr>
        <p:spPr>
          <a:xfrm>
            <a:off x="6965102" y="6446291"/>
            <a:ext cx="2351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bg1"/>
                </a:solidFill>
              </a:rPr>
              <a:t>houston@talentwiz.ca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Screen Shot 2017-01-31 at 1.44.54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1" cy="6858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4338" y="0"/>
            <a:ext cx="9144000" cy="68580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Rectangle 5"/>
          <p:cNvSpPr txBox="1">
            <a:spLocks noChangeArrowheads="1"/>
          </p:cNvSpPr>
          <p:nvPr/>
        </p:nvSpPr>
        <p:spPr>
          <a:xfrm>
            <a:off x="153417" y="4364454"/>
            <a:ext cx="2088000" cy="117347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ctr" defTabSz="457200" rtl="0" eaLnBrk="1" fontAlgn="auto" latinLnBrk="0" hangingPunct="1"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of small businesses cannot find qualified applicants for open positions</a:t>
            </a:r>
            <a:endParaRPr kumimoji="0" lang="en-US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53417" y="3565426"/>
            <a:ext cx="21543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47%</a:t>
            </a:r>
            <a:endParaRPr lang="en-US" sz="4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491534" y="3565426"/>
            <a:ext cx="21543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52 days</a:t>
            </a:r>
            <a:endParaRPr lang="en-US" sz="4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20" name="Rectangle 5"/>
          <p:cNvSpPr txBox="1">
            <a:spLocks noChangeArrowheads="1"/>
          </p:cNvSpPr>
          <p:nvPr/>
        </p:nvSpPr>
        <p:spPr>
          <a:xfrm>
            <a:off x="2504244" y="4364454"/>
            <a:ext cx="2088000" cy="117347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the average number of days for a business to fill an open position</a:t>
            </a:r>
            <a:endParaRPr lang="en-US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21" name="Rectangle 5"/>
          <p:cNvSpPr txBox="1">
            <a:spLocks noChangeArrowheads="1"/>
          </p:cNvSpPr>
          <p:nvPr/>
        </p:nvSpPr>
        <p:spPr>
          <a:xfrm>
            <a:off x="-825731" y="458671"/>
            <a:ext cx="9894701" cy="164021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3" name="Rectangle 5"/>
          <p:cNvSpPr txBox="1">
            <a:spLocks noChangeArrowheads="1"/>
          </p:cNvSpPr>
          <p:nvPr/>
        </p:nvSpPr>
        <p:spPr>
          <a:xfrm>
            <a:off x="339294" y="822213"/>
            <a:ext cx="8656691" cy="164021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N</a:t>
            </a:r>
            <a:r>
              <a:rPr lang="en-US" sz="4000" noProof="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on-electronic hiring process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i</a:t>
            </a:r>
            <a:r>
              <a:rPr kumimoji="0" lang="en-US" sz="4000" i="0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ravek ExtraLight"/>
                <a:ea typeface="+mj-ea"/>
                <a:cs typeface="Seravek ExtraLight"/>
              </a:rPr>
              <a:t>ncurs costs and risks</a:t>
            </a:r>
            <a:endParaRPr kumimoji="0" lang="en-US" sz="400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9" name="Rectangle 5"/>
          <p:cNvSpPr txBox="1">
            <a:spLocks noChangeArrowheads="1"/>
          </p:cNvSpPr>
          <p:nvPr/>
        </p:nvSpPr>
        <p:spPr>
          <a:xfrm>
            <a:off x="6941286" y="4364454"/>
            <a:ext cx="2088000" cy="1479598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the average amount companies spend to fill an open position</a:t>
            </a:r>
            <a:endParaRPr kumimoji="0" lang="en-US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914603" y="3565426"/>
            <a:ext cx="21543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$4,000</a:t>
            </a:r>
            <a:endParaRPr lang="en-US" sz="4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795665" y="3565426"/>
            <a:ext cx="21543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47% </a:t>
            </a:r>
            <a:endParaRPr lang="en-US" sz="4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3" name="Rectangle 5"/>
          <p:cNvSpPr txBox="1">
            <a:spLocks noChangeArrowheads="1"/>
          </p:cNvSpPr>
          <p:nvPr/>
        </p:nvSpPr>
        <p:spPr>
          <a:xfrm>
            <a:off x="4779049" y="4364454"/>
            <a:ext cx="2088000" cy="1811638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of job offers are declined due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 to a slow hiring process </a:t>
            </a:r>
            <a:endParaRPr kumimoji="0" lang="en-US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pic>
        <p:nvPicPr>
          <p:cNvPr id="16" name="Picture 15" descr="160229_TalentWiz_finallogo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0248" y="6103391"/>
            <a:ext cx="1905000" cy="342900"/>
          </a:xfrm>
          <a:prstGeom prst="rect">
            <a:avLst/>
          </a:prstGeom>
        </p:spPr>
      </p:pic>
      <p:sp>
        <p:nvSpPr>
          <p:cNvPr id="25" name="TextBox 24"/>
          <p:cNvSpPr txBox="1"/>
          <p:nvPr/>
        </p:nvSpPr>
        <p:spPr>
          <a:xfrm>
            <a:off x="6965102" y="6446291"/>
            <a:ext cx="2351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bg1"/>
                </a:solidFill>
              </a:rPr>
              <a:t>houston@talentwiz.ca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7-01-31 at 1.32.2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rgbClr val="F79646"/>
          </a:solidFill>
        </p:spPr>
      </p:pic>
      <p:sp>
        <p:nvSpPr>
          <p:cNvPr id="5" name="TextBox 4"/>
          <p:cNvSpPr txBox="1"/>
          <p:nvPr/>
        </p:nvSpPr>
        <p:spPr>
          <a:xfrm>
            <a:off x="0" y="-32815"/>
            <a:ext cx="9144000" cy="68580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648182" y="2743116"/>
            <a:ext cx="7956000" cy="164021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kumimoji="0" lang="en-US" sz="40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ravek ExtraLight"/>
                <a:ea typeface="+mj-ea"/>
                <a:cs typeface="Seravek ExtraLight"/>
              </a:rPr>
              <a:t>TalentWiz</a:t>
            </a:r>
            <a:r>
              <a:rPr kumimoji="0" lang="en-US" sz="40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ravek ExtraLight"/>
                <a:ea typeface="+mj-ea"/>
                <a:cs typeface="Seravek ExtraLight"/>
              </a:rPr>
              <a:t> </a:t>
            </a:r>
            <a:r>
              <a:rPr kumimoji="0" lang="en-US" sz="40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ravek ExtraLight"/>
                <a:ea typeface="+mj-ea"/>
                <a:cs typeface="Seravek ExtraLight"/>
              </a:rPr>
              <a:t>is your solution to attract top talent &amp; reduce hiring costs</a:t>
            </a:r>
          </a:p>
        </p:txBody>
      </p:sp>
      <p:pic>
        <p:nvPicPr>
          <p:cNvPr id="6" name="Picture 5" descr="160229_TalentWiz_finallogo1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90248" y="6103391"/>
            <a:ext cx="1905000" cy="34290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6965102" y="6446291"/>
            <a:ext cx="2351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bg1"/>
                </a:solidFill>
              </a:rPr>
              <a:t>houston@talentwiz.ca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6004270" y="1674388"/>
            <a:ext cx="3761910" cy="559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800" dirty="0" smtClean="0">
                <a:solidFill>
                  <a:schemeClr val="bg1"/>
                </a:solidFill>
                <a:latin typeface="Seravek ExtraLight"/>
                <a:cs typeface="Seravek ExtraLight"/>
              </a:rPr>
              <a:t>New Way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ravek ExtraLight"/>
              <a:ea typeface="+mn-ea"/>
              <a:cs typeface="Seravek ExtraLight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2001007" y="1674388"/>
            <a:ext cx="4003263" cy="559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800" dirty="0" smtClean="0">
                <a:solidFill>
                  <a:schemeClr val="bg1"/>
                </a:solidFill>
                <a:latin typeface="Seravek ExtraLight"/>
                <a:cs typeface="Seravek ExtraLight"/>
              </a:rPr>
              <a:t>Old Way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ravek ExtraLight"/>
              <a:ea typeface="+mn-ea"/>
              <a:cs typeface="Seravek Extra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601546" y="2570162"/>
            <a:ext cx="313926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Seravek ExtraLight"/>
                <a:cs typeface="Seravek ExtraLight"/>
              </a:rPr>
              <a:t>Limited employer brand visibility</a:t>
            </a:r>
          </a:p>
          <a:p>
            <a:pPr>
              <a:buNone/>
            </a:pPr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solidFill>
                  <a:srgbClr val="000000"/>
                </a:solidFill>
                <a:latin typeface="Seravek ExtraLight"/>
                <a:cs typeface="Seravek ExtraLight"/>
              </a:rPr>
              <a:t>E-mail or paper applications, varied formats</a:t>
            </a:r>
          </a:p>
          <a:p>
            <a:pPr>
              <a:buNone/>
            </a:pPr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Seravek ExtraLight"/>
                <a:cs typeface="Seravek ExtraLight"/>
              </a:rPr>
              <a:t>Manual screening and note taking</a:t>
            </a:r>
          </a:p>
          <a:p>
            <a:pPr>
              <a:buNone/>
            </a:pPr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solidFill>
                  <a:srgbClr val="000000"/>
                </a:solidFill>
                <a:latin typeface="Seravek ExtraLight"/>
                <a:cs typeface="Seravek ExtraLight"/>
              </a:rPr>
              <a:t>Manual sorting, organizing and communicating </a:t>
            </a:r>
          </a:p>
          <a:p>
            <a:pPr>
              <a:buNone/>
            </a:pPr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092505" y="2570162"/>
            <a:ext cx="3868615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>
                <a:latin typeface="Seravek ExtraLight"/>
                <a:cs typeface="Seravek ExtraLight"/>
              </a:rPr>
              <a:t>Branded, professional careers page</a:t>
            </a:r>
          </a:p>
          <a:p>
            <a:pPr>
              <a:buNone/>
            </a:pPr>
            <a:endParaRPr lang="en-US" dirty="0" smtClean="0"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latin typeface="Seravek ExtraLight"/>
                <a:cs typeface="Seravek ExtraLight"/>
              </a:rPr>
              <a:t>Electronic  application in a standardized format </a:t>
            </a:r>
          </a:p>
          <a:p>
            <a:pPr>
              <a:buNone/>
            </a:pPr>
            <a:endParaRPr lang="en-US" dirty="0" smtClean="0">
              <a:latin typeface="Seravek ExtraLight"/>
              <a:cs typeface="Seravek ExtraLight"/>
            </a:endParaRPr>
          </a:p>
          <a:p>
            <a:r>
              <a:rPr lang="en-US" dirty="0" smtClean="0">
                <a:latin typeface="Seravek ExtraLight"/>
                <a:cs typeface="Seravek ExtraLight"/>
              </a:rPr>
              <a:t>Automated screening, electronic notes/information-sharing internally, history of candidate assessments</a:t>
            </a:r>
          </a:p>
          <a:p>
            <a:pPr>
              <a:buNone/>
            </a:pPr>
            <a:endParaRPr lang="en-US" dirty="0" smtClean="0"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latin typeface="Seravek ExtraLight"/>
                <a:cs typeface="Seravek ExtraLight"/>
              </a:rPr>
              <a:t>Centralized, electronically-enabled candidate profile and communication (both internally and with candidate)</a:t>
            </a:r>
          </a:p>
          <a:p>
            <a:pPr>
              <a:buNone/>
            </a:pPr>
            <a:endParaRPr lang="en-US" dirty="0" smtClean="0">
              <a:latin typeface="Seravek ExtraLight"/>
              <a:cs typeface="Seravek ExtraLight"/>
            </a:endParaRPr>
          </a:p>
          <a:p>
            <a:endParaRPr lang="en-US" dirty="0" smtClean="0">
              <a:latin typeface="Seravek ExtraLight"/>
              <a:cs typeface="Seravek Extra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8966" y="2570162"/>
            <a:ext cx="677912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BRAND		</a:t>
            </a: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SOURCE</a:t>
            </a: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EVALUATE</a:t>
            </a: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MANAGE</a:t>
            </a: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6" name="Rectangle 5"/>
          <p:cNvSpPr txBox="1">
            <a:spLocks noChangeArrowheads="1"/>
          </p:cNvSpPr>
          <p:nvPr/>
        </p:nvSpPr>
        <p:spPr>
          <a:xfrm>
            <a:off x="549048" y="34172"/>
            <a:ext cx="7897242" cy="164021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Today’s way to hire talent</a:t>
            </a:r>
            <a:endParaRPr kumimoji="0" lang="en-US" sz="4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creen Shot 2017-01-31 at 3.14.46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68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Rectangle 5"/>
          <p:cNvSpPr txBox="1">
            <a:spLocks noChangeArrowheads="1"/>
          </p:cNvSpPr>
          <p:nvPr/>
        </p:nvSpPr>
        <p:spPr>
          <a:xfrm>
            <a:off x="-1" y="8760"/>
            <a:ext cx="9144001" cy="164021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Features of </a:t>
            </a:r>
            <a:r>
              <a:rPr lang="en-US" sz="4000" dirty="0" err="1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TalentWiz</a:t>
            </a:r>
            <a:endParaRPr lang="en-US" sz="4000" dirty="0" smtClean="0">
              <a:solidFill>
                <a:srgbClr val="FFFFFF"/>
              </a:solidFill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123043" y="2199204"/>
            <a:ext cx="2777620" cy="190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28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Source</a:t>
            </a:r>
          </a:p>
          <a:p>
            <a:pPr algn="ctr"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 algn="ctr"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Career Portal</a:t>
            </a:r>
          </a:p>
          <a:p>
            <a:pPr algn="ctr"/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Post Jobs to Job Boards</a:t>
            </a:r>
          </a:p>
          <a:p>
            <a:pPr algn="ctr"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Standardized Application</a:t>
            </a:r>
          </a:p>
          <a:p>
            <a:pPr algn="ctr"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Build a Talent Pool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882507" y="2199204"/>
            <a:ext cx="3063073" cy="19082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b="1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 </a:t>
            </a:r>
            <a:r>
              <a:rPr lang="en-US" sz="28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Manage</a:t>
            </a:r>
          </a:p>
          <a:p>
            <a:pPr algn="ctr"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 algn="ctr"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Organize Candidate Pools</a:t>
            </a:r>
          </a:p>
          <a:p>
            <a:pPr algn="ctr"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Track Communication </a:t>
            </a:r>
          </a:p>
          <a:p>
            <a:pPr algn="ctr"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Schedule Interviews</a:t>
            </a:r>
          </a:p>
          <a:p>
            <a:pPr algn="ctr"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Collaborate with Team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004492" y="2199204"/>
            <a:ext cx="2774186" cy="218521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28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Evaluate</a:t>
            </a:r>
          </a:p>
          <a:p>
            <a:pPr algn="ctr"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 algn="ctr"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Pre-screening Questions</a:t>
            </a:r>
          </a:p>
          <a:p>
            <a:pPr algn="ctr"/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Candidate Filters</a:t>
            </a:r>
          </a:p>
          <a:p>
            <a:pPr algn="ctr"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Applicant Scorecards</a:t>
            </a:r>
          </a:p>
          <a:p>
            <a:pPr algn="ctr"/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Shared Candidate Notes</a:t>
            </a:r>
          </a:p>
          <a:p>
            <a:pPr algn="ctr"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0" name="Rectangle 5"/>
          <p:cNvSpPr txBox="1">
            <a:spLocks noChangeArrowheads="1"/>
          </p:cNvSpPr>
          <p:nvPr/>
        </p:nvSpPr>
        <p:spPr>
          <a:xfrm>
            <a:off x="448276" y="4536162"/>
            <a:ext cx="8154699" cy="1369578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No more paper. No more resumes in your e-mail.     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No more spreadsheets.</a:t>
            </a:r>
          </a:p>
        </p:txBody>
      </p:sp>
      <p:pic>
        <p:nvPicPr>
          <p:cNvPr id="12" name="Picture 11" descr="160229_TalentWiz_finallogo1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90248" y="6103391"/>
            <a:ext cx="1905000" cy="3429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6965102" y="6446291"/>
            <a:ext cx="2351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bg1"/>
                </a:solidFill>
              </a:rPr>
              <a:t>houston@talentwiz.ca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7-01-31 at 2.59.0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3" name="TextBox 12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68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Rectangle 5"/>
          <p:cNvSpPr txBox="1">
            <a:spLocks noChangeArrowheads="1"/>
          </p:cNvSpPr>
          <p:nvPr/>
        </p:nvSpPr>
        <p:spPr>
          <a:xfrm>
            <a:off x="0" y="20454"/>
            <a:ext cx="9144000" cy="1162571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Benefits of </a:t>
            </a:r>
            <a:r>
              <a:rPr lang="en-US" sz="400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TalentWiz</a:t>
            </a:r>
            <a:endParaRPr lang="en-US" sz="4000" dirty="0" smtClean="0">
              <a:solidFill>
                <a:srgbClr val="FFFFFF"/>
              </a:solidFill>
              <a:latin typeface="Seravek ExtraLight"/>
              <a:ea typeface="+mj-ea"/>
              <a:cs typeface="Seravek ExtraLight"/>
            </a:endParaRPr>
          </a:p>
        </p:txBody>
      </p:sp>
      <p:pic>
        <p:nvPicPr>
          <p:cNvPr id="9" name="Picture 8" descr="custom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3616" y="1585590"/>
            <a:ext cx="1301750" cy="1301750"/>
          </a:xfrm>
          <a:prstGeom prst="rect">
            <a:avLst/>
          </a:prstGeom>
        </p:spPr>
      </p:pic>
      <p:pic>
        <p:nvPicPr>
          <p:cNvPr id="10" name="Picture 9" descr="tasks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1419" y="1585590"/>
            <a:ext cx="1301750" cy="1301750"/>
          </a:xfrm>
          <a:prstGeom prst="rect">
            <a:avLst/>
          </a:prstGeom>
        </p:spPr>
      </p:pic>
      <p:pic>
        <p:nvPicPr>
          <p:cNvPr id="12" name="Picture 11" descr="two-speech-bubble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916393" y="1585590"/>
            <a:ext cx="1301750" cy="1301750"/>
          </a:xfrm>
          <a:prstGeom prst="rect">
            <a:avLst/>
          </a:prstGeom>
        </p:spPr>
      </p:pic>
      <p:sp>
        <p:nvSpPr>
          <p:cNvPr id="15" name="Rectangle 14"/>
          <p:cNvSpPr/>
          <p:nvPr/>
        </p:nvSpPr>
        <p:spPr>
          <a:xfrm>
            <a:off x="562331" y="3213296"/>
            <a:ext cx="2088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Identify the best applicants through electronic screening</a:t>
            </a:r>
            <a:endParaRPr lang="en-US" sz="2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400493" y="3213296"/>
            <a:ext cx="2367006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Reduce the communication time and effort; optimize the impact</a:t>
            </a:r>
            <a:endParaRPr lang="en-US" sz="2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6452371" y="3213296"/>
            <a:ext cx="2088000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Make better hiring decisions with a coordinated, efficient  process</a:t>
            </a:r>
            <a:endParaRPr lang="en-US" sz="2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9" name="Rectangle 5"/>
          <p:cNvSpPr txBox="1">
            <a:spLocks noChangeArrowheads="1"/>
          </p:cNvSpPr>
          <p:nvPr/>
        </p:nvSpPr>
        <p:spPr>
          <a:xfrm>
            <a:off x="12573" y="4649910"/>
            <a:ext cx="9144000" cy="1640216"/>
          </a:xfrm>
          <a:prstGeom prst="rect">
            <a:avLst/>
          </a:prstGeom>
          <a:extLst>
            <a:ext uri="{91240B29-F687-4f45-9708-019B960494DF}">
              <a14:hiddenLine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a="http://schemas.openxmlformats.org/drawingml/2006/main" xmlns:r="http://schemas.openxmlformats.org/officeDocument/2006/relationships" xmlns:p="http://schemas.openxmlformats.org/presentationml/2006/main" xmlns:mc="http://schemas.openxmlformats.org/markup-compatibility/2006" xmlns:mv="urn:schemas-microsoft-com:mac:vml" xmlns:a14="http://schemas.microsoft.com/office/drawing/2010/main" xmlns="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Starting at $19 / Month</a:t>
            </a:r>
          </a:p>
        </p:txBody>
      </p:sp>
      <p:pic>
        <p:nvPicPr>
          <p:cNvPr id="14" name="Picture 13" descr="160229_TalentWiz_finallogo1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90248" y="6103391"/>
            <a:ext cx="1905000" cy="342900"/>
          </a:xfrm>
          <a:prstGeom prst="rect">
            <a:avLst/>
          </a:prstGeom>
        </p:spPr>
      </p:pic>
      <p:sp>
        <p:nvSpPr>
          <p:cNvPr id="20" name="TextBox 19"/>
          <p:cNvSpPr txBox="1"/>
          <p:nvPr/>
        </p:nvSpPr>
        <p:spPr>
          <a:xfrm>
            <a:off x="6965102" y="6446291"/>
            <a:ext cx="2351225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 smtClean="0">
                <a:solidFill>
                  <a:schemeClr val="bg1"/>
                </a:solidFill>
              </a:rPr>
              <a:t>houston@talentwiz.ca</a:t>
            </a:r>
            <a:endParaRPr lang="en-US"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6393</TotalTime>
  <Words>365</Words>
  <Application>Microsoft Macintosh PowerPoint</Application>
  <PresentationFormat>On-screen Show (4:3)</PresentationFormat>
  <Paragraphs>105</Paragraphs>
  <Slides>8</Slides>
  <Notes>6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Queens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Logan Houston</dc:creator>
  <cp:lastModifiedBy>Logan Houston</cp:lastModifiedBy>
  <cp:revision>85</cp:revision>
  <cp:lastPrinted>2017-01-31T20:20:25Z</cp:lastPrinted>
  <dcterms:created xsi:type="dcterms:W3CDTF">2017-03-16T15:03:10Z</dcterms:created>
  <dcterms:modified xsi:type="dcterms:W3CDTF">2017-03-16T15:04:19Z</dcterms:modified>
</cp:coreProperties>
</file>